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76" r:id="rId3"/>
    <p:sldId id="258" r:id="rId4"/>
    <p:sldId id="260" r:id="rId5"/>
    <p:sldId id="262" r:id="rId6"/>
    <p:sldId id="263" r:id="rId7"/>
    <p:sldId id="266" r:id="rId8"/>
    <p:sldId id="268" r:id="rId9"/>
    <p:sldId id="269" r:id="rId10"/>
    <p:sldId id="270" r:id="rId11"/>
    <p:sldId id="273" r:id="rId12"/>
    <p:sldId id="27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3" autoAdjust="0"/>
    <p:restoredTop sz="94611" autoAdjust="0"/>
  </p:normalViewPr>
  <p:slideViewPr>
    <p:cSldViewPr snapToGrid="0" snapToObjects="1">
      <p:cViewPr>
        <p:scale>
          <a:sx n="82" d="100"/>
          <a:sy n="82" d="100"/>
        </p:scale>
        <p:origin x="1474" y="2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_tradnl"/>
              <a:t>Clic para editar título</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A98AF03-7270-45C2-A683-C5E353EF01A5}" type="datetime4">
              <a:rPr lang="en-US" smtClean="0"/>
              <a:pPr/>
              <a:t>December 21, 2018</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lang="en-US"/>
          </a:p>
        </p:txBody>
      </p:sp>
      <p:sp>
        <p:nvSpPr>
          <p:cNvPr id="3" name="Vertical Text Placeholder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December 21,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_tradnl"/>
              <a:t>Clic para editar título</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December 21,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lang="en-US"/>
          </a:p>
        </p:txBody>
      </p:sp>
      <p:sp>
        <p:nvSpPr>
          <p:cNvPr id="3" name="Content Placeholder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December 21,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_tradnl"/>
              <a:t>Clic para editar título</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Haga clic para modificar el estilo de texto del patrón</a:t>
            </a:r>
          </a:p>
        </p:txBody>
      </p:sp>
      <p:sp>
        <p:nvSpPr>
          <p:cNvPr id="4" name="Date Placeholder 3"/>
          <p:cNvSpPr>
            <a:spLocks noGrp="1"/>
          </p:cNvSpPr>
          <p:nvPr>
            <p:ph type="dt" sz="half" idx="10"/>
          </p:nvPr>
        </p:nvSpPr>
        <p:spPr/>
        <p:txBody>
          <a:bodyPr/>
          <a:lstStyle/>
          <a:p>
            <a:fld id="{FBB7EAE1-CAAC-4AEF-919E-158692B1E55E}" type="datetime4">
              <a:rPr lang="en-US" smtClean="0"/>
              <a:pPr/>
              <a:t>December 21,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December 21,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_tradnl"/>
              <a:t>Clic para editar título</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December 21, 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December 21, 2018</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December 21, 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C49BF1-FCD3-4395-8FF6-0047AF66228E}" type="datetime4">
              <a:rPr lang="en-US" smtClean="0"/>
              <a:pPr/>
              <a:t>December 21, 2018</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_tradnl"/>
              <a:t>Clic para editar título</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_tradnl"/>
              <a:t>Clic para editar título</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a:t>Arrastre la imagen al marcador de posición o haga clic en el icono para agregar</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Date Placeholder 4"/>
          <p:cNvSpPr>
            <a:spLocks noGrp="1"/>
          </p:cNvSpPr>
          <p:nvPr>
            <p:ph type="dt" sz="half" idx="10"/>
          </p:nvPr>
        </p:nvSpPr>
        <p:spPr/>
        <p:txBody>
          <a:bodyPr/>
          <a:lstStyle/>
          <a:p>
            <a:fld id="{CA861222-2C8B-4501-BE87-6797EC025925}" type="datetime4">
              <a:rPr lang="en-US" smtClean="0"/>
              <a:pPr/>
              <a:t>December 21, 2018</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_tradnl"/>
              <a:t>Clic para editar título</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6C01193-8287-4834-A286-6B880643E934}" type="datetime4">
              <a:rPr lang="en-US" smtClean="0"/>
              <a:pPr/>
              <a:t>December 21, 2018</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8.xml"/><Relationship Id="rId4" Type="http://schemas.openxmlformats.org/officeDocument/2006/relationships/image" Target="../media/image24.jpeg"/></Relationships>
</file>

<file path=ppt/slides/_rels/slide11.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8.xml"/><Relationship Id="rId5" Type="http://schemas.openxmlformats.org/officeDocument/2006/relationships/image" Target="../media/image21.jpeg"/><Relationship Id="rId4" Type="http://schemas.openxmlformats.org/officeDocument/2006/relationships/image" Target="../media/image2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Autofit/>
          </a:bodyPr>
          <a:lstStyle/>
          <a:p>
            <a:r>
              <a:rPr lang="es-ES" sz="2400" dirty="0" err="1"/>
              <a:t>Siona</a:t>
            </a:r>
            <a:r>
              <a:rPr lang="es-ES" sz="2400" dirty="0"/>
              <a:t> /</a:t>
            </a:r>
            <a:r>
              <a:rPr lang="es-ES" sz="2400" dirty="0" err="1"/>
              <a:t>Kechwa</a:t>
            </a:r>
            <a:r>
              <a:rPr lang="es-ES" sz="2400" dirty="0"/>
              <a:t> </a:t>
            </a:r>
            <a:r>
              <a:rPr lang="es-ES" sz="2400" dirty="0" err="1"/>
              <a:t>Community</a:t>
            </a:r>
            <a:r>
              <a:rPr lang="es-ES" sz="2400" dirty="0"/>
              <a:t> </a:t>
            </a:r>
            <a:br>
              <a:rPr lang="es-ES" sz="2400" dirty="0"/>
            </a:br>
            <a:r>
              <a:rPr lang="es-ES" sz="2400" dirty="0"/>
              <a:t>San José de </a:t>
            </a:r>
            <a:r>
              <a:rPr lang="es-ES" sz="2400" dirty="0" err="1"/>
              <a:t>Wisuya</a:t>
            </a:r>
            <a:br>
              <a:rPr lang="es-ES" sz="2400" dirty="0"/>
            </a:br>
            <a:endParaRPr lang="es-ES" sz="2400" dirty="0"/>
          </a:p>
        </p:txBody>
      </p:sp>
      <p:sp>
        <p:nvSpPr>
          <p:cNvPr id="3" name="Subtítulo 2"/>
          <p:cNvSpPr>
            <a:spLocks noGrp="1"/>
          </p:cNvSpPr>
          <p:nvPr>
            <p:ph type="subTitle" idx="1"/>
          </p:nvPr>
        </p:nvSpPr>
        <p:spPr>
          <a:xfrm flipV="1">
            <a:off x="4585403" y="-2"/>
            <a:ext cx="3628734" cy="2391845"/>
          </a:xfrm>
        </p:spPr>
        <p:txBody>
          <a:bodyPr/>
          <a:lstStyle/>
          <a:p>
            <a:endParaRPr lang="es-ES" dirty="0"/>
          </a:p>
        </p:txBody>
      </p:sp>
      <p:pic>
        <p:nvPicPr>
          <p:cNvPr id="4" name="Imagen 3" descr="_MG_5978copy copy.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585403" y="-3"/>
            <a:ext cx="3628734" cy="2419156"/>
          </a:xfrm>
          <a:prstGeom prst="rect">
            <a:avLst/>
          </a:prstGeom>
        </p:spPr>
      </p:pic>
    </p:spTree>
    <p:extLst>
      <p:ext uri="{BB962C8B-B14F-4D97-AF65-F5344CB8AC3E}">
        <p14:creationId xmlns:p14="http://schemas.microsoft.com/office/powerpoint/2010/main" val="2849643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descr="_MG_6032 copy.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89000" y="581535"/>
            <a:ext cx="3556000" cy="2371852"/>
          </a:xfrm>
          <a:prstGeom prst="rect">
            <a:avLst/>
          </a:prstGeom>
        </p:spPr>
      </p:pic>
      <p:pic>
        <p:nvPicPr>
          <p:cNvPr id="5" name="Marcador de contenido 4" descr="_MG_0728 copy.JPG"/>
          <p:cNvPicPr>
            <a:picLocks noGrp="1" noChangeAspect="1"/>
          </p:cNvPicPr>
          <p:nvPr>
            <p:ph idx="1"/>
          </p:nvPr>
        </p:nvPicPr>
        <p:blipFill rotWithShape="1">
          <a:blip r:embed="rId3" cstate="email">
            <a:extLst>
              <a:ext uri="{28A0092B-C50C-407E-A947-70E740481C1C}">
                <a14:useLocalDpi xmlns:a14="http://schemas.microsoft.com/office/drawing/2010/main" val="0"/>
              </a:ext>
            </a:extLst>
          </a:blip>
          <a:srcRect l="1" t="-63651" r="1873" b="-66547"/>
          <a:stretch/>
        </p:blipFill>
        <p:spPr>
          <a:xfrm>
            <a:off x="889000" y="656909"/>
            <a:ext cx="3556000" cy="5622925"/>
          </a:xfrm>
        </p:spPr>
      </p:pic>
      <p:pic>
        <p:nvPicPr>
          <p:cNvPr id="6" name="Imagen 5" descr="_MG_0741 copy.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889000" y="3862615"/>
            <a:ext cx="3556000" cy="2417219"/>
          </a:xfrm>
          <a:prstGeom prst="rect">
            <a:avLst/>
          </a:prstGeom>
        </p:spPr>
      </p:pic>
      <p:sp>
        <p:nvSpPr>
          <p:cNvPr id="3" name="Título 2"/>
          <p:cNvSpPr>
            <a:spLocks noGrp="1"/>
          </p:cNvSpPr>
          <p:nvPr>
            <p:ph type="title"/>
          </p:nvPr>
        </p:nvSpPr>
        <p:spPr>
          <a:xfrm>
            <a:off x="4739833" y="856528"/>
            <a:ext cx="3304572" cy="821825"/>
          </a:xfrm>
        </p:spPr>
        <p:txBody>
          <a:bodyPr>
            <a:normAutofit fontScale="90000"/>
          </a:bodyPr>
          <a:lstStyle/>
          <a:p>
            <a:r>
              <a:rPr lang="en-US" sz="2200" dirty="0"/>
              <a:t>Basic Social Infrastructure</a:t>
            </a:r>
            <a:br>
              <a:rPr lang="es-ES_tradnl" dirty="0"/>
            </a:br>
            <a:endParaRPr lang="es-ES" dirty="0"/>
          </a:p>
        </p:txBody>
      </p:sp>
      <p:sp>
        <p:nvSpPr>
          <p:cNvPr id="4" name="Marcador de texto 3"/>
          <p:cNvSpPr>
            <a:spLocks noGrp="1"/>
          </p:cNvSpPr>
          <p:nvPr>
            <p:ph type="body" sz="half" idx="2"/>
          </p:nvPr>
        </p:nvSpPr>
        <p:spPr>
          <a:xfrm>
            <a:off x="4736592" y="1848456"/>
            <a:ext cx="3298784" cy="3806442"/>
          </a:xfrm>
        </p:spPr>
        <p:txBody>
          <a:bodyPr/>
          <a:lstStyle/>
          <a:p>
            <a:pPr marL="285750" indent="-285750">
              <a:buFont typeface="Arial"/>
              <a:buChar char="•"/>
            </a:pPr>
            <a:r>
              <a:rPr lang="en-US" dirty="0"/>
              <a:t>Construction of workshop house.</a:t>
            </a:r>
            <a:endParaRPr lang="es-ES_tradnl" dirty="0"/>
          </a:p>
          <a:p>
            <a:pPr marL="285750" indent="-285750">
              <a:buFont typeface="Arial"/>
              <a:buChar char="•"/>
            </a:pPr>
            <a:r>
              <a:rPr lang="en-US" dirty="0"/>
              <a:t>Construction of health post for the ancestral and traditional medicine.</a:t>
            </a:r>
            <a:endParaRPr lang="es-ES_tradnl" dirty="0"/>
          </a:p>
          <a:p>
            <a:pPr marL="285750" indent="-285750">
              <a:buFont typeface="Arial"/>
              <a:buChar char="•"/>
            </a:pPr>
            <a:r>
              <a:rPr lang="en-US" dirty="0"/>
              <a:t>Buy and land reclamation for the enlarged area of the community.</a:t>
            </a:r>
            <a:endParaRPr lang="es-ES_tradnl" dirty="0"/>
          </a:p>
          <a:p>
            <a:pPr marL="285750" indent="-285750">
              <a:buFont typeface="Arial"/>
              <a:buChar char="•"/>
            </a:pPr>
            <a:r>
              <a:rPr lang="en-US" dirty="0"/>
              <a:t>Construction of Community administrative home.</a:t>
            </a:r>
            <a:endParaRPr lang="es-ES_tradnl" dirty="0"/>
          </a:p>
          <a:p>
            <a:pPr marL="285750" indent="-285750">
              <a:buFont typeface="Arial"/>
              <a:buChar char="•"/>
            </a:pPr>
            <a:r>
              <a:rPr lang="en-US" dirty="0"/>
              <a:t>Construction of pier at the community college</a:t>
            </a:r>
            <a:endParaRPr lang="es-ES_tradnl" dirty="0"/>
          </a:p>
          <a:p>
            <a:endParaRPr lang="es-ES" dirty="0"/>
          </a:p>
        </p:txBody>
      </p:sp>
    </p:spTree>
    <p:extLst>
      <p:ext uri="{BB962C8B-B14F-4D97-AF65-F5344CB8AC3E}">
        <p14:creationId xmlns:p14="http://schemas.microsoft.com/office/powerpoint/2010/main" val="3408118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490" y="793816"/>
            <a:ext cx="5454122" cy="555671"/>
          </a:xfrm>
        </p:spPr>
        <p:txBody>
          <a:bodyPr>
            <a:normAutofit fontScale="90000"/>
          </a:bodyPr>
          <a:lstStyle/>
          <a:p>
            <a:r>
              <a:rPr lang="en-US" dirty="0"/>
              <a:t> </a:t>
            </a:r>
            <a:br>
              <a:rPr lang="es-ES_tradnl" dirty="0"/>
            </a:br>
            <a:br>
              <a:rPr lang="es-ES_tradnl" dirty="0"/>
            </a:br>
            <a:r>
              <a:rPr lang="en-US" sz="2700" dirty="0"/>
              <a:t>Environment and Ecology</a:t>
            </a:r>
            <a:endParaRPr lang="es-ES" sz="2700" dirty="0"/>
          </a:p>
        </p:txBody>
      </p:sp>
      <p:sp>
        <p:nvSpPr>
          <p:cNvPr id="3" name="Marcador de contenido 2"/>
          <p:cNvSpPr>
            <a:spLocks noGrp="1"/>
          </p:cNvSpPr>
          <p:nvPr>
            <p:ph sz="quarter" idx="13"/>
          </p:nvPr>
        </p:nvSpPr>
        <p:spPr>
          <a:xfrm>
            <a:off x="1042416" y="1621652"/>
            <a:ext cx="3419856" cy="4184788"/>
          </a:xfrm>
        </p:spPr>
        <p:txBody>
          <a:bodyPr>
            <a:normAutofit/>
          </a:bodyPr>
          <a:lstStyle/>
          <a:p>
            <a:r>
              <a:rPr lang="en-US" sz="1600" dirty="0"/>
              <a:t>Create ecological trails for animals and birds watching in the wetlands of the community.</a:t>
            </a:r>
            <a:endParaRPr lang="es-ES_tradnl" sz="1600" dirty="0"/>
          </a:p>
          <a:p>
            <a:r>
              <a:rPr lang="en-US" sz="1600" dirty="0"/>
              <a:t>Conservation of primary forests within the community.</a:t>
            </a:r>
            <a:endParaRPr lang="es-ES_tradnl" sz="1600" dirty="0"/>
          </a:p>
          <a:p>
            <a:r>
              <a:rPr lang="en-US" sz="1600" dirty="0"/>
              <a:t>Sewage treatment in the community.</a:t>
            </a:r>
            <a:endParaRPr lang="es-ES_tradnl" sz="1600" dirty="0"/>
          </a:p>
          <a:p>
            <a:r>
              <a:rPr lang="en-US" sz="1600" dirty="0"/>
              <a:t>Recycling and waste management.</a:t>
            </a:r>
            <a:endParaRPr lang="es-ES_tradnl" sz="1600" dirty="0"/>
          </a:p>
          <a:p>
            <a:pPr marL="68580" indent="0">
              <a:buNone/>
            </a:pPr>
            <a:endParaRPr lang="es-ES" dirty="0"/>
          </a:p>
        </p:txBody>
      </p:sp>
      <p:pic>
        <p:nvPicPr>
          <p:cNvPr id="5" name="Marcador de contenido 4" descr="_MG_0686 copy.JPG"/>
          <p:cNvPicPr>
            <a:picLocks noGrp="1" noChangeAspect="1"/>
          </p:cNvPicPr>
          <p:nvPr>
            <p:ph sz="quarter" idx="14"/>
          </p:nvPr>
        </p:nvPicPr>
        <p:blipFill rotWithShape="1">
          <a:blip r:embed="rId2" cstate="email">
            <a:extLst>
              <a:ext uri="{28A0092B-C50C-407E-A947-70E740481C1C}">
                <a14:useLocalDpi xmlns:a14="http://schemas.microsoft.com/office/drawing/2010/main" val="0"/>
              </a:ext>
            </a:extLst>
          </a:blip>
          <a:srcRect l="7362" t="-2" r="29054" b="17"/>
          <a:stretch/>
        </p:blipFill>
        <p:spPr>
          <a:xfrm>
            <a:off x="4462273" y="1622425"/>
            <a:ext cx="3989000" cy="4184015"/>
          </a:xfrm>
        </p:spPr>
      </p:pic>
    </p:spTree>
    <p:extLst>
      <p:ext uri="{BB962C8B-B14F-4D97-AF65-F5344CB8AC3E}">
        <p14:creationId xmlns:p14="http://schemas.microsoft.com/office/powerpoint/2010/main" val="1422618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490" y="793816"/>
            <a:ext cx="7024744" cy="1417528"/>
          </a:xfrm>
        </p:spPr>
        <p:txBody>
          <a:bodyPr>
            <a:normAutofit/>
          </a:bodyPr>
          <a:lstStyle/>
          <a:p>
            <a:r>
              <a:rPr lang="en-US" sz="2400" dirty="0"/>
              <a:t>Training and Talent /</a:t>
            </a:r>
            <a:br>
              <a:rPr lang="en-US" sz="2400" dirty="0"/>
            </a:br>
            <a:r>
              <a:rPr lang="en-US" sz="2400" dirty="0"/>
              <a:t>Indigenous Community Safety</a:t>
            </a:r>
            <a:br>
              <a:rPr lang="es-ES_tradnl" sz="2400" dirty="0"/>
            </a:br>
            <a:endParaRPr lang="es-ES" sz="2400" dirty="0"/>
          </a:p>
        </p:txBody>
      </p:sp>
      <p:sp>
        <p:nvSpPr>
          <p:cNvPr id="3" name="Marcador de contenido 2"/>
          <p:cNvSpPr>
            <a:spLocks noGrp="1"/>
          </p:cNvSpPr>
          <p:nvPr>
            <p:ph sz="quarter" idx="13"/>
          </p:nvPr>
        </p:nvSpPr>
        <p:spPr/>
        <p:txBody>
          <a:bodyPr>
            <a:normAutofit/>
          </a:bodyPr>
          <a:lstStyle/>
          <a:p>
            <a:pPr>
              <a:buFont typeface="Arial"/>
              <a:buChar char="•"/>
            </a:pPr>
            <a:r>
              <a:rPr lang="en-US" sz="1700" dirty="0"/>
              <a:t>Training workshops for leaders on Governance</a:t>
            </a:r>
          </a:p>
          <a:p>
            <a:pPr>
              <a:buFont typeface="Arial"/>
              <a:buChar char="•"/>
            </a:pPr>
            <a:r>
              <a:rPr lang="en-US" sz="1700" dirty="0"/>
              <a:t>Training on human rights, collective rights, treaties, international agreements, arrangements and safety law.</a:t>
            </a:r>
            <a:endParaRPr lang="es-ES_tradnl" sz="1700" dirty="0"/>
          </a:p>
          <a:p>
            <a:pPr marL="68580" indent="0">
              <a:buNone/>
            </a:pPr>
            <a:endParaRPr lang="en-US" dirty="0"/>
          </a:p>
          <a:p>
            <a:pPr marL="68580" indent="0">
              <a:buNone/>
            </a:pPr>
            <a:endParaRPr lang="es-ES_tradnl" dirty="0"/>
          </a:p>
          <a:p>
            <a:endParaRPr lang="es-ES" dirty="0"/>
          </a:p>
        </p:txBody>
      </p:sp>
      <p:pic>
        <p:nvPicPr>
          <p:cNvPr id="5" name="Marcador de contenido 4" descr="_MG_6539 copy.JPG"/>
          <p:cNvPicPr>
            <a:picLocks noGrp="1" noChangeAspect="1"/>
          </p:cNvPicPr>
          <p:nvPr>
            <p:ph sz="quarter" idx="14"/>
          </p:nvPr>
        </p:nvPicPr>
        <p:blipFill rotWithShape="1">
          <a:blip r:embed="rId2" cstate="email">
            <a:extLst>
              <a:ext uri="{28A0092B-C50C-407E-A947-70E740481C1C}">
                <a14:useLocalDpi xmlns:a14="http://schemas.microsoft.com/office/drawing/2010/main" val="0"/>
              </a:ext>
            </a:extLst>
          </a:blip>
          <a:srcRect l="6040" r="4765" b="-385"/>
          <a:stretch/>
        </p:blipFill>
        <p:spPr>
          <a:xfrm>
            <a:off x="4462272" y="2211344"/>
            <a:ext cx="3848236" cy="2949236"/>
          </a:xfrm>
        </p:spPr>
      </p:pic>
    </p:spTree>
    <p:extLst>
      <p:ext uri="{BB962C8B-B14F-4D97-AF65-F5344CB8AC3E}">
        <p14:creationId xmlns:p14="http://schemas.microsoft.com/office/powerpoint/2010/main" val="3965982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_MG_6764 copy.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253196" y="325899"/>
            <a:ext cx="3002423" cy="2001615"/>
          </a:xfrm>
          <a:prstGeom prst="rect">
            <a:avLst/>
          </a:prstGeom>
        </p:spPr>
      </p:pic>
      <p:pic>
        <p:nvPicPr>
          <p:cNvPr id="6" name="Imagen 5" descr="_MG_5798 copy.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297280" y="4204708"/>
            <a:ext cx="3402000" cy="2313881"/>
          </a:xfrm>
          <a:prstGeom prst="rect">
            <a:avLst/>
          </a:prstGeom>
        </p:spPr>
      </p:pic>
      <p:pic>
        <p:nvPicPr>
          <p:cNvPr id="2" name="Imagen 1" descr="_MG_6186 copy.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457749" y="339411"/>
            <a:ext cx="2867846" cy="4302844"/>
          </a:xfrm>
          <a:prstGeom prst="rect">
            <a:avLst/>
          </a:prstGeom>
        </p:spPr>
      </p:pic>
      <p:pic>
        <p:nvPicPr>
          <p:cNvPr id="8" name="Imagen 7" descr="_MG_5878 copy.JPG"/>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457749" y="4282789"/>
            <a:ext cx="3352023" cy="2235800"/>
          </a:xfrm>
          <a:prstGeom prst="rect">
            <a:avLst/>
          </a:prstGeom>
        </p:spPr>
      </p:pic>
      <p:pic>
        <p:nvPicPr>
          <p:cNvPr id="3" name="Imagen 2" descr="_MG_5996 copy copy.JPG"/>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3325595" y="2327514"/>
            <a:ext cx="2795448" cy="4191076"/>
          </a:xfrm>
          <a:prstGeom prst="rect">
            <a:avLst/>
          </a:prstGeom>
        </p:spPr>
      </p:pic>
      <p:pic>
        <p:nvPicPr>
          <p:cNvPr id="9" name="Imagen 8" descr="_MG_8889.jpg"/>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6113407" y="325899"/>
            <a:ext cx="2585873" cy="3878810"/>
          </a:xfrm>
          <a:prstGeom prst="rect">
            <a:avLst/>
          </a:prstGeom>
        </p:spPr>
      </p:pic>
    </p:spTree>
    <p:extLst>
      <p:ext uri="{BB962C8B-B14F-4D97-AF65-F5344CB8AC3E}">
        <p14:creationId xmlns:p14="http://schemas.microsoft.com/office/powerpoint/2010/main" val="1706295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_MG_1759 copy.JPG"/>
          <p:cNvPicPr>
            <a:picLocks noGrp="1" noChangeAspect="1"/>
          </p:cNvPicPr>
          <p:nvPr>
            <p:ph idx="1"/>
          </p:nvPr>
        </p:nvPicPr>
        <p:blipFill>
          <a:blip r:embed="rId2" cstate="email">
            <a:extLst>
              <a:ext uri="{28A0092B-C50C-407E-A947-70E740481C1C}">
                <a14:useLocalDpi xmlns:a14="http://schemas.microsoft.com/office/drawing/2010/main" val="0"/>
              </a:ext>
            </a:extLst>
          </a:blip>
          <a:srcRect l="5009" r="5009"/>
          <a:stretch>
            <a:fillRect/>
          </a:stretch>
        </p:blipFill>
        <p:spPr>
          <a:xfrm>
            <a:off x="1107130" y="781446"/>
            <a:ext cx="3180765" cy="5301276"/>
          </a:xfrm>
        </p:spPr>
      </p:pic>
      <p:sp>
        <p:nvSpPr>
          <p:cNvPr id="3" name="Título 2"/>
          <p:cNvSpPr>
            <a:spLocks noGrp="1"/>
          </p:cNvSpPr>
          <p:nvPr>
            <p:ph type="title"/>
          </p:nvPr>
        </p:nvSpPr>
        <p:spPr>
          <a:xfrm>
            <a:off x="4739833" y="781447"/>
            <a:ext cx="3304572" cy="927966"/>
          </a:xfrm>
        </p:spPr>
        <p:txBody>
          <a:bodyPr>
            <a:normAutofit fontScale="90000"/>
          </a:bodyPr>
          <a:lstStyle/>
          <a:p>
            <a:r>
              <a:rPr lang="es-ES" dirty="0" err="1">
                <a:solidFill>
                  <a:schemeClr val="tx1"/>
                </a:solidFill>
              </a:rPr>
              <a:t>About</a:t>
            </a:r>
            <a:r>
              <a:rPr lang="es-ES" dirty="0">
                <a:solidFill>
                  <a:schemeClr val="tx1"/>
                </a:solidFill>
              </a:rPr>
              <a:t> </a:t>
            </a:r>
            <a:r>
              <a:rPr lang="es-ES" dirty="0" err="1">
                <a:solidFill>
                  <a:schemeClr val="tx1"/>
                </a:solidFill>
              </a:rPr>
              <a:t>the</a:t>
            </a:r>
            <a:r>
              <a:rPr lang="es-ES" dirty="0">
                <a:solidFill>
                  <a:schemeClr val="tx1"/>
                </a:solidFill>
              </a:rPr>
              <a:t> </a:t>
            </a:r>
            <a:r>
              <a:rPr lang="es-ES" dirty="0" err="1">
                <a:solidFill>
                  <a:schemeClr val="tx1"/>
                </a:solidFill>
              </a:rPr>
              <a:t>Community</a:t>
            </a:r>
            <a:endParaRPr lang="es-ES" dirty="0">
              <a:solidFill>
                <a:schemeClr val="tx1"/>
              </a:solidFill>
            </a:endParaRPr>
          </a:p>
        </p:txBody>
      </p:sp>
      <p:sp>
        <p:nvSpPr>
          <p:cNvPr id="4" name="Marcador de texto 3"/>
          <p:cNvSpPr>
            <a:spLocks noGrp="1"/>
          </p:cNvSpPr>
          <p:nvPr>
            <p:ph type="body" sz="half" idx="2"/>
          </p:nvPr>
        </p:nvSpPr>
        <p:spPr>
          <a:xfrm>
            <a:off x="4736592" y="1872213"/>
            <a:ext cx="3298784" cy="4053749"/>
          </a:xfrm>
        </p:spPr>
        <p:txBody>
          <a:bodyPr>
            <a:normAutofit fontScale="77500" lnSpcReduction="20000"/>
          </a:bodyPr>
          <a:lstStyle/>
          <a:p>
            <a:endParaRPr lang="en-US" dirty="0"/>
          </a:p>
          <a:p>
            <a:r>
              <a:rPr lang="en-US" dirty="0"/>
              <a:t>The </a:t>
            </a:r>
            <a:r>
              <a:rPr lang="en-US" dirty="0" err="1"/>
              <a:t>Siona</a:t>
            </a:r>
            <a:r>
              <a:rPr lang="en-US" dirty="0"/>
              <a:t> / </a:t>
            </a:r>
            <a:r>
              <a:rPr lang="en-US" dirty="0" err="1"/>
              <a:t>Kechwa</a:t>
            </a:r>
            <a:r>
              <a:rPr lang="en-US" dirty="0"/>
              <a:t> Community of San José de </a:t>
            </a:r>
            <a:r>
              <a:rPr lang="en-US" dirty="0" err="1"/>
              <a:t>Wisuya</a:t>
            </a:r>
            <a:r>
              <a:rPr lang="en-US" dirty="0"/>
              <a:t> is located in the the north west of the Amazon Basin, It extends for 5 km along the Putumayo River. This river divide the frontier  between  the region of the </a:t>
            </a:r>
            <a:r>
              <a:rPr lang="en-US" dirty="0" err="1"/>
              <a:t>Ecuatorian</a:t>
            </a:r>
            <a:r>
              <a:rPr lang="en-US" dirty="0"/>
              <a:t> and Colombian Putumayo.</a:t>
            </a:r>
            <a:endParaRPr lang="es-ES_tradnl" dirty="0"/>
          </a:p>
          <a:p>
            <a:r>
              <a:rPr lang="en-US" dirty="0"/>
              <a:t>The region is classified as subtropical forest, characterized by high humidity and constant temperatures. The annual temperature is 25 degrees and the area is at an elevation of 260 meters above sea level.</a:t>
            </a:r>
            <a:endParaRPr lang="es-ES_tradnl" dirty="0"/>
          </a:p>
          <a:p>
            <a:r>
              <a:rPr lang="en-US" dirty="0"/>
              <a:t>The community is located about  50 km downstream from Puerto </a:t>
            </a:r>
            <a:r>
              <a:rPr lang="en-US" dirty="0" err="1"/>
              <a:t>Asis</a:t>
            </a:r>
            <a:r>
              <a:rPr lang="en-US" dirty="0"/>
              <a:t> (Colombia) and 250 km from </a:t>
            </a:r>
            <a:r>
              <a:rPr lang="en-US" dirty="0" err="1"/>
              <a:t>Lago</a:t>
            </a:r>
            <a:r>
              <a:rPr lang="en-US" dirty="0"/>
              <a:t> </a:t>
            </a:r>
            <a:r>
              <a:rPr lang="en-US" dirty="0" err="1"/>
              <a:t>Agrio</a:t>
            </a:r>
            <a:r>
              <a:rPr lang="en-US" dirty="0"/>
              <a:t> (Ecuador). Is home to about 150 people, of which 90 </a:t>
            </a:r>
            <a:r>
              <a:rPr lang="en-US" dirty="0" err="1"/>
              <a:t>Siona</a:t>
            </a:r>
            <a:r>
              <a:rPr lang="en-US" dirty="0"/>
              <a:t>, 80 </a:t>
            </a:r>
            <a:r>
              <a:rPr lang="en-US" dirty="0" err="1"/>
              <a:t>kechwa</a:t>
            </a:r>
            <a:r>
              <a:rPr lang="en-US" dirty="0"/>
              <a:t> and 30 settlers. The area of the community is approximately 1.200 hectares. 70% is native forest and the rest is divided among the inhabitants own crops.</a:t>
            </a:r>
            <a:endParaRPr lang="es-ES_tradnl" dirty="0"/>
          </a:p>
          <a:p>
            <a:endParaRPr lang="es-ES" dirty="0"/>
          </a:p>
        </p:txBody>
      </p:sp>
    </p:spTree>
    <p:extLst>
      <p:ext uri="{BB962C8B-B14F-4D97-AF65-F5344CB8AC3E}">
        <p14:creationId xmlns:p14="http://schemas.microsoft.com/office/powerpoint/2010/main" val="2557138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490" y="765167"/>
            <a:ext cx="5208539" cy="504682"/>
          </a:xfrm>
        </p:spPr>
        <p:txBody>
          <a:bodyPr>
            <a:normAutofit fontScale="90000"/>
          </a:bodyPr>
          <a:lstStyle/>
          <a:p>
            <a:r>
              <a:rPr lang="es-ES" sz="2800" dirty="0" err="1">
                <a:solidFill>
                  <a:schemeClr val="tx1">
                    <a:lumMod val="85000"/>
                    <a:lumOff val="15000"/>
                  </a:schemeClr>
                </a:solidFill>
              </a:rPr>
              <a:t>History</a:t>
            </a:r>
            <a:endParaRPr lang="es-ES" sz="2800" dirty="0">
              <a:solidFill>
                <a:schemeClr val="tx1">
                  <a:lumMod val="85000"/>
                  <a:lumOff val="15000"/>
                </a:schemeClr>
              </a:solidFill>
            </a:endParaRPr>
          </a:p>
        </p:txBody>
      </p:sp>
      <p:sp>
        <p:nvSpPr>
          <p:cNvPr id="3" name="Marcador de contenido 2"/>
          <p:cNvSpPr>
            <a:spLocks noGrp="1"/>
          </p:cNvSpPr>
          <p:nvPr>
            <p:ph sz="quarter" idx="13"/>
          </p:nvPr>
        </p:nvSpPr>
        <p:spPr>
          <a:xfrm>
            <a:off x="1042416" y="1432649"/>
            <a:ext cx="3419856" cy="4804473"/>
          </a:xfrm>
        </p:spPr>
        <p:txBody>
          <a:bodyPr>
            <a:normAutofit lnSpcReduction="10000"/>
          </a:bodyPr>
          <a:lstStyle/>
          <a:p>
            <a:pPr marL="68580" indent="0">
              <a:buNone/>
            </a:pPr>
            <a:r>
              <a:rPr lang="en-US" sz="1050" dirty="0"/>
              <a:t>From the beginning the missionaries and conquerors practiced strategies of domination and did a big effort to discover and destroy the ritual elements of </a:t>
            </a:r>
            <a:r>
              <a:rPr lang="en-US" sz="1050" dirty="0" err="1"/>
              <a:t>Siona</a:t>
            </a:r>
            <a:r>
              <a:rPr lang="en-US" sz="1050" dirty="0"/>
              <a:t> and </a:t>
            </a:r>
            <a:r>
              <a:rPr lang="en-US" sz="1050" dirty="0" err="1"/>
              <a:t>kechwa</a:t>
            </a:r>
            <a:r>
              <a:rPr lang="en-US" sz="1050" dirty="0"/>
              <a:t> knowledge and wisdom. The dances and ceremonies were banned. The indigenous resisted and prevailed shamans power, focusing on the domain and the management of the sacred and supernatural plant: </a:t>
            </a:r>
            <a:r>
              <a:rPr lang="en-US" sz="1050" dirty="0" err="1"/>
              <a:t>Yajé</a:t>
            </a:r>
            <a:r>
              <a:rPr lang="en-US" sz="1050" dirty="0"/>
              <a:t>.</a:t>
            </a:r>
            <a:endParaRPr lang="es-ES_tradnl" sz="1050" dirty="0"/>
          </a:p>
          <a:p>
            <a:pPr marL="68580" indent="0">
              <a:buNone/>
            </a:pPr>
            <a:r>
              <a:rPr lang="en-US" sz="1050" dirty="0"/>
              <a:t>San José de </a:t>
            </a:r>
            <a:r>
              <a:rPr lang="en-US" sz="1050" dirty="0" err="1"/>
              <a:t>Wiuya</a:t>
            </a:r>
            <a:r>
              <a:rPr lang="en-US" sz="1050" dirty="0"/>
              <a:t> constantly experienced processes of conquest, colonization and presence of strangers who one way or another have weakened the indigenous community. The population was decimated and their ancestral lands were altered and appropriate violently.</a:t>
            </a:r>
          </a:p>
          <a:p>
            <a:pPr marL="68580" indent="0">
              <a:buNone/>
            </a:pPr>
            <a:endParaRPr lang="en-US" sz="1050" b="1" dirty="0"/>
          </a:p>
          <a:p>
            <a:pPr marL="68580" indent="0" algn="ctr">
              <a:buNone/>
            </a:pPr>
            <a:r>
              <a:rPr lang="en-US" sz="1050" b="1" dirty="0"/>
              <a:t>There are several reasons for it:</a:t>
            </a:r>
          </a:p>
          <a:p>
            <a:pPr marL="68580" indent="0" algn="ctr">
              <a:buNone/>
            </a:pPr>
            <a:endParaRPr lang="es-ES_tradnl" sz="1050" b="1" dirty="0"/>
          </a:p>
          <a:p>
            <a:r>
              <a:rPr lang="en-US" sz="1050" dirty="0"/>
              <a:t>1. The extraction and exploitation of quinine. In the mid and late nineteenth century, navigation began in the Putumayo and </a:t>
            </a:r>
            <a:r>
              <a:rPr lang="en-US" sz="1050" dirty="0" err="1"/>
              <a:t>Caqueta</a:t>
            </a:r>
            <a:r>
              <a:rPr lang="en-US" sz="1050" dirty="0"/>
              <a:t> river, with the consequent enslavement, displacement and extermination of indigenous communities, which were gradually displacing the lower areas of the Rio Putumayo and Caquetá.</a:t>
            </a:r>
            <a:endParaRPr lang="es-ES_tradnl" sz="1050" dirty="0"/>
          </a:p>
          <a:p>
            <a:r>
              <a:rPr lang="en-US" sz="1050" dirty="0"/>
              <a:t>2. The rubber exploitation in the early twentieth century for marketing this product and all the bloody history of the Arana House..</a:t>
            </a:r>
            <a:endParaRPr lang="es-ES_tradnl" sz="1050" dirty="0"/>
          </a:p>
          <a:p>
            <a:pPr marL="68580" indent="0">
              <a:buNone/>
            </a:pPr>
            <a:endParaRPr lang="es-ES_tradnl" sz="1050" dirty="0"/>
          </a:p>
        </p:txBody>
      </p:sp>
      <p:sp>
        <p:nvSpPr>
          <p:cNvPr id="4" name="Marcador de contenido 3"/>
          <p:cNvSpPr>
            <a:spLocks noGrp="1"/>
          </p:cNvSpPr>
          <p:nvPr>
            <p:ph sz="quarter" idx="14"/>
          </p:nvPr>
        </p:nvSpPr>
        <p:spPr>
          <a:xfrm>
            <a:off x="4645152" y="1432650"/>
            <a:ext cx="3419856" cy="4804472"/>
          </a:xfrm>
        </p:spPr>
        <p:txBody>
          <a:bodyPr>
            <a:normAutofit fontScale="25000" lnSpcReduction="20000"/>
          </a:bodyPr>
          <a:lstStyle/>
          <a:p>
            <a:r>
              <a:rPr lang="en-US" sz="4200" dirty="0"/>
              <a:t>3. The conflict in Colombia with Peru between 1930 and 1970, contributed to the destruction of indigenous cultures, as the relocation of entire populations from one region to another, for the benefit of one of the two countries, became nomadic communities in sedentary and their traditional authorities disappeared almost completely</a:t>
            </a:r>
          </a:p>
          <a:p>
            <a:r>
              <a:rPr lang="en-US" sz="4200" dirty="0"/>
              <a:t>4. Violence in the mid-twentieth century, results partisan struggles for power and politics led by </a:t>
            </a:r>
            <a:r>
              <a:rPr lang="en-US" sz="4200" dirty="0" err="1"/>
              <a:t>Incora</a:t>
            </a:r>
            <a:r>
              <a:rPr lang="en-US" sz="4200" dirty="0"/>
              <a:t> regarding colonization projects originated migration of peasants to the Amazon basin, expanding the agricultural frontier in this region and the subsequent displacement , extermination or acculturation of the indigenous communities causing the displacement from their ancestral lands.</a:t>
            </a:r>
            <a:endParaRPr lang="es-ES_tradnl" sz="4200" dirty="0"/>
          </a:p>
          <a:p>
            <a:r>
              <a:rPr lang="en-US" sz="4200" dirty="0"/>
              <a:t>5. The oil boom in Putumayo in the early sixties, also caused the displacement and extermination of indigenous communities.</a:t>
            </a:r>
            <a:endParaRPr lang="es-ES_tradnl" sz="4200" dirty="0"/>
          </a:p>
          <a:p>
            <a:r>
              <a:rPr lang="en-US" sz="4200" dirty="0"/>
              <a:t>6. The timber exploitation and expansion of Coca crops for illicit use began in the mid-70s.</a:t>
            </a:r>
            <a:endParaRPr lang="es-ES_tradnl" sz="4200" dirty="0"/>
          </a:p>
          <a:p>
            <a:r>
              <a:rPr lang="en-US" sz="4200" dirty="0"/>
              <a:t>7. The presence of different armed groups in Putumayo. The FARC that  since 1984 controls the rural areas as a strategy against the expansion of the AUC and the state forces. The growth of both the FARC and the AUC is associated primarily with illicit coca circuits.</a:t>
            </a:r>
            <a:endParaRPr lang="es-ES_tradnl" sz="4200" dirty="0"/>
          </a:p>
          <a:p>
            <a:pPr marL="68580" indent="0">
              <a:buNone/>
            </a:pPr>
            <a:endParaRPr lang="es-ES" dirty="0"/>
          </a:p>
        </p:txBody>
      </p:sp>
    </p:spTree>
    <p:extLst>
      <p:ext uri="{BB962C8B-B14F-4D97-AF65-F5344CB8AC3E}">
        <p14:creationId xmlns:p14="http://schemas.microsoft.com/office/powerpoint/2010/main" val="1687159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490" y="895878"/>
            <a:ext cx="2415099" cy="487629"/>
          </a:xfrm>
        </p:spPr>
        <p:txBody>
          <a:bodyPr>
            <a:normAutofit fontScale="90000"/>
          </a:bodyPr>
          <a:lstStyle/>
          <a:p>
            <a:r>
              <a:rPr lang="es-ES" sz="2800" dirty="0" err="1"/>
              <a:t>About</a:t>
            </a:r>
            <a:r>
              <a:rPr lang="es-ES" sz="2800" dirty="0"/>
              <a:t> </a:t>
            </a:r>
            <a:r>
              <a:rPr lang="es-ES" sz="2800" dirty="0" err="1"/>
              <a:t>Siona</a:t>
            </a:r>
            <a:endParaRPr lang="es-ES" sz="2800" dirty="0"/>
          </a:p>
        </p:txBody>
      </p:sp>
      <p:sp>
        <p:nvSpPr>
          <p:cNvPr id="3" name="Marcador de contenido 2"/>
          <p:cNvSpPr>
            <a:spLocks noGrp="1"/>
          </p:cNvSpPr>
          <p:nvPr>
            <p:ph sz="quarter" idx="13"/>
          </p:nvPr>
        </p:nvSpPr>
        <p:spPr>
          <a:xfrm>
            <a:off x="1042416" y="1519590"/>
            <a:ext cx="3419856" cy="4286850"/>
          </a:xfrm>
        </p:spPr>
        <p:txBody>
          <a:bodyPr>
            <a:normAutofit fontScale="25000" lnSpcReduction="20000"/>
          </a:bodyPr>
          <a:lstStyle/>
          <a:p>
            <a:pPr marL="68580" indent="0">
              <a:buNone/>
            </a:pPr>
            <a:r>
              <a:rPr lang="en-US" sz="3600" dirty="0"/>
              <a:t>The </a:t>
            </a:r>
            <a:r>
              <a:rPr lang="en-US" sz="3600" dirty="0" err="1"/>
              <a:t>Siona</a:t>
            </a:r>
            <a:r>
              <a:rPr lang="en-US" sz="3600" dirty="0"/>
              <a:t>, once a large group that ruled the upper Putumayo have been reduced to approximately  680 individuals. Most of them are located in the community of Buena Vista and the rest  are located in the communities of </a:t>
            </a:r>
            <a:r>
              <a:rPr lang="en-US" sz="3600" dirty="0" err="1"/>
              <a:t>Piñuña</a:t>
            </a:r>
            <a:r>
              <a:rPr lang="en-US" sz="3600" dirty="0"/>
              <a:t> Blanco and San Jose de  </a:t>
            </a:r>
            <a:r>
              <a:rPr lang="en-US" sz="3600" dirty="0" err="1"/>
              <a:t>wisuya</a:t>
            </a:r>
            <a:r>
              <a:rPr lang="en-US" sz="3600" dirty="0"/>
              <a:t> .</a:t>
            </a:r>
            <a:endParaRPr lang="es-ES_tradnl" sz="3600" dirty="0"/>
          </a:p>
          <a:p>
            <a:pPr marL="68580" indent="0">
              <a:buNone/>
            </a:pPr>
            <a:r>
              <a:rPr lang="en-US" sz="3600" dirty="0"/>
              <a:t>The </a:t>
            </a:r>
            <a:r>
              <a:rPr lang="en-US" sz="3600" dirty="0" err="1"/>
              <a:t>Siona</a:t>
            </a:r>
            <a:r>
              <a:rPr lang="en-US" sz="3600" dirty="0"/>
              <a:t> have had contact with Spanish since colonial times and at the beginning of the 20 century it was reported that most of the adults spoke a rudimentary form of Spanish.  At the present time all </a:t>
            </a:r>
            <a:r>
              <a:rPr lang="en-US" sz="3600" dirty="0" err="1"/>
              <a:t>Siona</a:t>
            </a:r>
            <a:r>
              <a:rPr lang="en-US" sz="3600" dirty="0"/>
              <a:t> are bilingual.</a:t>
            </a:r>
            <a:endParaRPr lang="es-ES_tradnl" sz="3600" dirty="0"/>
          </a:p>
          <a:p>
            <a:pPr marL="68580" indent="0">
              <a:buNone/>
            </a:pPr>
            <a:r>
              <a:rPr lang="en-US" sz="3600" dirty="0"/>
              <a:t>The </a:t>
            </a:r>
            <a:r>
              <a:rPr lang="en-US" sz="3600" dirty="0" err="1"/>
              <a:t>Siona</a:t>
            </a:r>
            <a:r>
              <a:rPr lang="en-US" sz="3600" dirty="0"/>
              <a:t> language is a member of the Western branch of the </a:t>
            </a:r>
            <a:r>
              <a:rPr lang="en-US" sz="3600" dirty="0" err="1"/>
              <a:t>Tukano</a:t>
            </a:r>
            <a:r>
              <a:rPr lang="en-US" sz="3600" dirty="0"/>
              <a:t> Family , is spoken in almost all household situations. The elders use it at all times, for their expression and understanding is limited in Spanish.</a:t>
            </a:r>
            <a:endParaRPr lang="es-ES_tradnl" sz="3600" dirty="0"/>
          </a:p>
          <a:p>
            <a:pPr marL="68580" indent="0">
              <a:buNone/>
            </a:pPr>
            <a:r>
              <a:rPr lang="en-US" sz="3600" dirty="0"/>
              <a:t>Since the time of the conquest the power and social control lie on the political religious role of the Shamans (</a:t>
            </a:r>
            <a:r>
              <a:rPr lang="en-US" sz="3600" dirty="0" err="1"/>
              <a:t>curacas</a:t>
            </a:r>
            <a:r>
              <a:rPr lang="en-US" sz="3600" dirty="0"/>
              <a:t>). The legitimacy of their power which extend in to all aspects of life, come from his dealing with the supernatural. The power of a shaman is not inherited or inborn, although some has more ability than others to learn and acquire power. Their control and influence cover all aspects of </a:t>
            </a:r>
            <a:r>
              <a:rPr lang="en-US" sz="3600" dirty="0" err="1"/>
              <a:t>Siona</a:t>
            </a:r>
            <a:r>
              <a:rPr lang="en-US" sz="3600" dirty="0"/>
              <a:t> life: illness, religion, hunting, agriculture and deviance. The shamans lead the communal sessions of </a:t>
            </a:r>
            <a:r>
              <a:rPr lang="en-US" sz="3600" dirty="0" err="1"/>
              <a:t>yajé</a:t>
            </a:r>
            <a:r>
              <a:rPr lang="en-US" sz="3600" dirty="0"/>
              <a:t> (</a:t>
            </a:r>
            <a:r>
              <a:rPr lang="en-US" sz="3600" dirty="0" err="1"/>
              <a:t>ayahuasca</a:t>
            </a:r>
            <a:r>
              <a:rPr lang="en-US" sz="3600" dirty="0"/>
              <a:t>) in which they guide the people in to the supernatural. They are able to see into the future and past to protect the community against spirits bringing sickness or social disorders. They cure the serious illnesses as well as behavioral disorders. In turn, people accorded him great respect.</a:t>
            </a:r>
            <a:endParaRPr lang="es-ES_tradnl" sz="3600" dirty="0"/>
          </a:p>
          <a:p>
            <a:pPr marL="68580" indent="0">
              <a:buNone/>
            </a:pPr>
            <a:r>
              <a:rPr lang="en-US" sz="3600" dirty="0"/>
              <a:t>The </a:t>
            </a:r>
            <a:r>
              <a:rPr lang="en-US" sz="3600" dirty="0" err="1"/>
              <a:t>Siona</a:t>
            </a:r>
            <a:r>
              <a:rPr lang="en-US" sz="3600" dirty="0"/>
              <a:t> shaman plays a key role in the ingestion of </a:t>
            </a:r>
            <a:r>
              <a:rPr lang="en-US" sz="3600" dirty="0" err="1"/>
              <a:t>yajé</a:t>
            </a:r>
            <a:r>
              <a:rPr lang="en-US" sz="3600" dirty="0"/>
              <a:t> and the maintenance of cultural practices surrounding it. The belief system and use of </a:t>
            </a:r>
            <a:r>
              <a:rPr lang="en-US" sz="3600" dirty="0" err="1"/>
              <a:t>yajé</a:t>
            </a:r>
            <a:r>
              <a:rPr lang="en-US" sz="3600" dirty="0"/>
              <a:t> has not yet disappeared among the </a:t>
            </a:r>
            <a:r>
              <a:rPr lang="en-US" sz="3600" dirty="0" err="1"/>
              <a:t>Siona</a:t>
            </a:r>
            <a:r>
              <a:rPr lang="en-US" sz="3600" dirty="0"/>
              <a:t>. Among the elders it is acknowledge in its most complete form, they possess extensive knowledge about the supernatural world that is reached trough </a:t>
            </a:r>
            <a:r>
              <a:rPr lang="en-US" sz="3600" dirty="0" err="1"/>
              <a:t>yajé</a:t>
            </a:r>
            <a:r>
              <a:rPr lang="en-US" sz="3600" dirty="0"/>
              <a:t>. Even the younger generations hold to the general principles outlined.</a:t>
            </a:r>
            <a:endParaRPr lang="es-ES_tradnl" sz="3600" dirty="0"/>
          </a:p>
          <a:p>
            <a:endParaRPr lang="es-ES" dirty="0"/>
          </a:p>
        </p:txBody>
      </p:sp>
      <p:pic>
        <p:nvPicPr>
          <p:cNvPr id="7" name="Marcador de contenido 6" descr="_MG_0483 copysmall.JPG"/>
          <p:cNvPicPr>
            <a:picLocks noGrp="1" noChangeAspect="1"/>
          </p:cNvPicPr>
          <p:nvPr>
            <p:ph sz="quarter" idx="14"/>
          </p:nvPr>
        </p:nvPicPr>
        <p:blipFill rotWithShape="1">
          <a:blip r:embed="rId2" cstate="email">
            <a:extLst>
              <a:ext uri="{28A0092B-C50C-407E-A947-70E740481C1C}">
                <a14:useLocalDpi xmlns:a14="http://schemas.microsoft.com/office/drawing/2010/main" val="0"/>
              </a:ext>
            </a:extLst>
          </a:blip>
          <a:srcRect t="-1" r="53" b="-84416"/>
          <a:stretch/>
        </p:blipFill>
        <p:spPr>
          <a:xfrm>
            <a:off x="4645025" y="1224744"/>
            <a:ext cx="3419475" cy="4287837"/>
          </a:xfrm>
        </p:spPr>
      </p:pic>
      <p:pic>
        <p:nvPicPr>
          <p:cNvPr id="8" name="Imagen 7" descr="_MG_0744 copy.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645024" y="3525577"/>
            <a:ext cx="3419475" cy="2280863"/>
          </a:xfrm>
          <a:prstGeom prst="rect">
            <a:avLst/>
          </a:prstGeom>
        </p:spPr>
      </p:pic>
    </p:spTree>
    <p:extLst>
      <p:ext uri="{BB962C8B-B14F-4D97-AF65-F5344CB8AC3E}">
        <p14:creationId xmlns:p14="http://schemas.microsoft.com/office/powerpoint/2010/main" val="130877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492" y="884538"/>
            <a:ext cx="3322268" cy="362888"/>
          </a:xfrm>
        </p:spPr>
        <p:txBody>
          <a:bodyPr>
            <a:normAutofit fontScale="90000"/>
          </a:bodyPr>
          <a:lstStyle/>
          <a:p>
            <a:r>
              <a:rPr lang="es-ES" sz="2800" dirty="0" err="1"/>
              <a:t>About</a:t>
            </a:r>
            <a:r>
              <a:rPr lang="es-ES" sz="2800" dirty="0"/>
              <a:t> </a:t>
            </a:r>
            <a:r>
              <a:rPr lang="es-ES" sz="2800" dirty="0" err="1"/>
              <a:t>Kechwa</a:t>
            </a:r>
            <a:endParaRPr lang="es-ES" sz="2800" dirty="0"/>
          </a:p>
        </p:txBody>
      </p:sp>
      <p:sp>
        <p:nvSpPr>
          <p:cNvPr id="3" name="Marcador de contenido 2"/>
          <p:cNvSpPr>
            <a:spLocks noGrp="1"/>
          </p:cNvSpPr>
          <p:nvPr>
            <p:ph sz="quarter" idx="13"/>
          </p:nvPr>
        </p:nvSpPr>
        <p:spPr>
          <a:xfrm>
            <a:off x="1042416" y="1383506"/>
            <a:ext cx="3419856" cy="4422933"/>
          </a:xfrm>
        </p:spPr>
        <p:txBody>
          <a:bodyPr>
            <a:normAutofit fontScale="47500" lnSpcReduction="20000"/>
          </a:bodyPr>
          <a:lstStyle/>
          <a:p>
            <a:pPr marL="68580" indent="0">
              <a:buNone/>
            </a:pPr>
            <a:r>
              <a:rPr lang="en-US" dirty="0"/>
              <a:t>At present, the basis of their socio-political structure is family. The family unit is the "</a:t>
            </a:r>
            <a:r>
              <a:rPr lang="en-US" dirty="0" err="1"/>
              <a:t>ayllu</a:t>
            </a:r>
            <a:r>
              <a:rPr lang="en-US" dirty="0"/>
              <a:t>" which is the maximum territorial settlement; the union of </a:t>
            </a:r>
            <a:r>
              <a:rPr lang="en-US" dirty="0" err="1"/>
              <a:t>ayllu</a:t>
            </a:r>
            <a:r>
              <a:rPr lang="en-US" dirty="0"/>
              <a:t> make territorial clans. Traditionally the basis of the clans was the offspring from a totemic ancestor, usually an animal sacred as the puma or jaguar and were assigned to a trunk tightly bound relationship relative to its founders shamans; Today, these kinship ties are identified by a last name.</a:t>
            </a:r>
            <a:endParaRPr lang="es-ES_tradnl" dirty="0"/>
          </a:p>
          <a:p>
            <a:pPr marL="68580" indent="0">
              <a:buNone/>
            </a:pPr>
            <a:r>
              <a:rPr lang="en-US" dirty="0"/>
              <a:t>The family has traditionally been the center for socializing, through oral tradition, </a:t>
            </a:r>
            <a:r>
              <a:rPr lang="en-US" dirty="0" err="1"/>
              <a:t>ie</a:t>
            </a:r>
            <a:r>
              <a:rPr lang="en-US" dirty="0"/>
              <a:t> the transmission of customs and traditions of culture from generation to generation. Similarly, through practice transfer the knowledge to their subsistence activities, agricultural techniques, fishing, hunting, working basketry, ceramics, traditional medicine is socialized, etc.</a:t>
            </a:r>
            <a:endParaRPr lang="es-ES_tradnl" dirty="0"/>
          </a:p>
          <a:p>
            <a:pPr marL="68580" indent="0">
              <a:buNone/>
            </a:pPr>
            <a:r>
              <a:rPr lang="en-US" dirty="0"/>
              <a:t>The main economic and traditional subsistence activities are based on shifting cultivation </a:t>
            </a:r>
            <a:r>
              <a:rPr lang="en-US" dirty="0" err="1"/>
              <a:t>swidden</a:t>
            </a:r>
            <a:r>
              <a:rPr lang="en-US" dirty="0"/>
              <a:t> gardens in purines or jungle; hunting, fishing, gathering and exchanging products and handicrafts. Lately they have been incorporated as new livestock activities and ecotourism, which are causing profound changes in both the ecosystem and the content of their culture.</a:t>
            </a:r>
            <a:endParaRPr lang="es-ES_tradnl" dirty="0"/>
          </a:p>
          <a:p>
            <a:pPr marL="68580" indent="0">
              <a:buNone/>
            </a:pPr>
            <a:endParaRPr lang="es-ES" dirty="0"/>
          </a:p>
        </p:txBody>
      </p:sp>
      <p:pic>
        <p:nvPicPr>
          <p:cNvPr id="5" name="Marcador de contenido 4" descr="Sumak-Kausay7.jpg"/>
          <p:cNvPicPr>
            <a:picLocks noGrp="1" noChangeAspect="1"/>
          </p:cNvPicPr>
          <p:nvPr>
            <p:ph sz="quarter" idx="14"/>
          </p:nvPr>
        </p:nvPicPr>
        <p:blipFill rotWithShape="1">
          <a:blip r:embed="rId2" cstate="email">
            <a:extLst>
              <a:ext uri="{28A0092B-C50C-407E-A947-70E740481C1C}">
                <a14:useLocalDpi xmlns:a14="http://schemas.microsoft.com/office/drawing/2010/main" val="0"/>
              </a:ext>
            </a:extLst>
          </a:blip>
          <a:srcRect l="15560" b="-116216"/>
          <a:stretch/>
        </p:blipFill>
        <p:spPr>
          <a:xfrm>
            <a:off x="4645025" y="1382713"/>
            <a:ext cx="3419475" cy="4424362"/>
          </a:xfrm>
        </p:spPr>
      </p:pic>
      <p:pic>
        <p:nvPicPr>
          <p:cNvPr id="6" name="Imagen 5" descr="warmi1.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645025" y="3560286"/>
            <a:ext cx="3419475" cy="1947201"/>
          </a:xfrm>
          <a:prstGeom prst="rect">
            <a:avLst/>
          </a:prstGeom>
        </p:spPr>
      </p:pic>
    </p:spTree>
    <p:extLst>
      <p:ext uri="{BB962C8B-B14F-4D97-AF65-F5344CB8AC3E}">
        <p14:creationId xmlns:p14="http://schemas.microsoft.com/office/powerpoint/2010/main" val="3674835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490" y="873197"/>
            <a:ext cx="6777319" cy="442269"/>
          </a:xfrm>
        </p:spPr>
        <p:txBody>
          <a:bodyPr>
            <a:normAutofit fontScale="90000"/>
          </a:bodyPr>
          <a:lstStyle/>
          <a:p>
            <a:r>
              <a:rPr lang="es-ES" sz="2800" dirty="0" err="1"/>
              <a:t>Life</a:t>
            </a:r>
            <a:r>
              <a:rPr lang="es-ES" sz="2800" dirty="0"/>
              <a:t> Plan and </a:t>
            </a:r>
            <a:r>
              <a:rPr lang="es-ES" sz="2800" dirty="0" err="1"/>
              <a:t>Future</a:t>
            </a:r>
            <a:r>
              <a:rPr lang="es-ES" sz="2800" dirty="0"/>
              <a:t> </a:t>
            </a:r>
            <a:r>
              <a:rPr lang="es-ES" sz="2800" dirty="0" err="1"/>
              <a:t>Proyects</a:t>
            </a:r>
            <a:endParaRPr lang="es-ES" sz="2800" dirty="0"/>
          </a:p>
        </p:txBody>
      </p:sp>
      <p:pic>
        <p:nvPicPr>
          <p:cNvPr id="4" name="Marcador de contenido 3" descr="_MG_5767 copy.JPG"/>
          <p:cNvPicPr>
            <a:picLocks noGrp="1" noChangeAspect="1"/>
          </p:cNvPicPr>
          <p:nvPr>
            <p:ph idx="1"/>
          </p:nvPr>
        </p:nvPicPr>
        <p:blipFill>
          <a:blip r:embed="rId2" cstate="email">
            <a:extLst>
              <a:ext uri="{28A0092B-C50C-407E-A947-70E740481C1C}">
                <a14:useLocalDpi xmlns:a14="http://schemas.microsoft.com/office/drawing/2010/main" val="0"/>
              </a:ext>
            </a:extLst>
          </a:blip>
          <a:srcRect t="3432" b="3432"/>
          <a:stretch>
            <a:fillRect/>
          </a:stretch>
        </p:blipFill>
        <p:spPr>
          <a:xfrm>
            <a:off x="4257974" y="3887726"/>
            <a:ext cx="3562835" cy="2213314"/>
          </a:xfrm>
        </p:spPr>
      </p:pic>
      <p:pic>
        <p:nvPicPr>
          <p:cNvPr id="5" name="Imagen 4" descr="_MG_0657 copy.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257974" y="1519590"/>
            <a:ext cx="3562051" cy="2278871"/>
          </a:xfrm>
          <a:prstGeom prst="rect">
            <a:avLst/>
          </a:prstGeom>
        </p:spPr>
      </p:pic>
      <p:pic>
        <p:nvPicPr>
          <p:cNvPr id="6" name="Imagen 5" descr="_MG_6005 copy.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1043490" y="1537504"/>
            <a:ext cx="3016117" cy="4521914"/>
          </a:xfrm>
          <a:prstGeom prst="rect">
            <a:avLst/>
          </a:prstGeom>
        </p:spPr>
      </p:pic>
    </p:spTree>
    <p:extLst>
      <p:ext uri="{BB962C8B-B14F-4D97-AF65-F5344CB8AC3E}">
        <p14:creationId xmlns:p14="http://schemas.microsoft.com/office/powerpoint/2010/main" val="3826306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_MG_3798 copy.JPG"/>
          <p:cNvPicPr>
            <a:picLocks noGrp="1" noChangeAspect="1"/>
          </p:cNvPicPr>
          <p:nvPr>
            <p:ph idx="1"/>
          </p:nvPr>
        </p:nvPicPr>
        <p:blipFill>
          <a:blip r:embed="rId2" cstate="email">
            <a:extLst>
              <a:ext uri="{28A0092B-C50C-407E-A947-70E740481C1C}">
                <a14:useLocalDpi xmlns:a14="http://schemas.microsoft.com/office/drawing/2010/main" val="0"/>
              </a:ext>
            </a:extLst>
          </a:blip>
          <a:srcRect l="4986" r="4986"/>
          <a:stretch>
            <a:fillRect/>
          </a:stretch>
        </p:blipFill>
        <p:spPr>
          <a:xfrm>
            <a:off x="863319" y="204124"/>
            <a:ext cx="3619798" cy="6032998"/>
          </a:xfrm>
        </p:spPr>
      </p:pic>
      <p:sp>
        <p:nvSpPr>
          <p:cNvPr id="3" name="Título 2"/>
          <p:cNvSpPr>
            <a:spLocks noGrp="1"/>
          </p:cNvSpPr>
          <p:nvPr>
            <p:ph type="title"/>
          </p:nvPr>
        </p:nvSpPr>
        <p:spPr>
          <a:xfrm>
            <a:off x="4739833" y="703094"/>
            <a:ext cx="3304572" cy="963919"/>
          </a:xfrm>
        </p:spPr>
        <p:txBody>
          <a:bodyPr>
            <a:normAutofit fontScale="90000"/>
          </a:bodyPr>
          <a:lstStyle/>
          <a:p>
            <a:r>
              <a:rPr lang="en-US" dirty="0"/>
              <a:t>Indigenous Traditional Medicine</a:t>
            </a:r>
            <a:endParaRPr lang="es-ES_tradnl" dirty="0"/>
          </a:p>
        </p:txBody>
      </p:sp>
      <p:sp>
        <p:nvSpPr>
          <p:cNvPr id="4" name="Marcador de texto 3"/>
          <p:cNvSpPr>
            <a:spLocks noGrp="1"/>
          </p:cNvSpPr>
          <p:nvPr>
            <p:ph type="body" sz="half" idx="2"/>
          </p:nvPr>
        </p:nvSpPr>
        <p:spPr>
          <a:xfrm>
            <a:off x="4736592" y="1961859"/>
            <a:ext cx="3298784" cy="3693039"/>
          </a:xfrm>
        </p:spPr>
        <p:txBody>
          <a:bodyPr>
            <a:normAutofit fontScale="85000" lnSpcReduction="10000"/>
          </a:bodyPr>
          <a:lstStyle/>
          <a:p>
            <a:r>
              <a:rPr lang="en-US" dirty="0"/>
              <a:t>• Preservation of the traditional use of </a:t>
            </a:r>
            <a:r>
              <a:rPr lang="en-US" dirty="0" err="1"/>
              <a:t>Yaje</a:t>
            </a:r>
            <a:r>
              <a:rPr lang="en-US" dirty="0"/>
              <a:t> for medicinal and spiritual support of the community.</a:t>
            </a:r>
            <a:endParaRPr lang="es-ES_tradnl" dirty="0"/>
          </a:p>
          <a:p>
            <a:r>
              <a:rPr lang="en-US" dirty="0"/>
              <a:t>• Support for the identification and preservation of spiritual areas and sacred sites of  </a:t>
            </a:r>
            <a:r>
              <a:rPr lang="en-US" dirty="0" err="1"/>
              <a:t>Kechwa</a:t>
            </a:r>
            <a:r>
              <a:rPr lang="en-US" dirty="0"/>
              <a:t> and </a:t>
            </a:r>
            <a:r>
              <a:rPr lang="en-US" dirty="0" err="1"/>
              <a:t>Siona</a:t>
            </a:r>
            <a:r>
              <a:rPr lang="en-US" dirty="0"/>
              <a:t> peoples of San José de </a:t>
            </a:r>
            <a:r>
              <a:rPr lang="en-US" dirty="0" err="1"/>
              <a:t>Wisuya</a:t>
            </a:r>
            <a:r>
              <a:rPr lang="en-US" dirty="0"/>
              <a:t>.</a:t>
            </a:r>
            <a:endParaRPr lang="es-ES_tradnl" dirty="0"/>
          </a:p>
          <a:p>
            <a:r>
              <a:rPr lang="en-US" dirty="0"/>
              <a:t>• Development of a botanical garden for the classification of medicinal plants.</a:t>
            </a:r>
            <a:endParaRPr lang="es-ES_tradnl" dirty="0"/>
          </a:p>
          <a:p>
            <a:r>
              <a:rPr lang="en-US" dirty="0"/>
              <a:t>• Strengthening of ancient medicinal gardens and native seeds of </a:t>
            </a:r>
            <a:r>
              <a:rPr lang="en-US" dirty="0" err="1"/>
              <a:t>kechwa</a:t>
            </a:r>
            <a:r>
              <a:rPr lang="en-US" dirty="0"/>
              <a:t> and </a:t>
            </a:r>
            <a:r>
              <a:rPr lang="en-US" dirty="0" err="1"/>
              <a:t>Siona</a:t>
            </a:r>
            <a:r>
              <a:rPr lang="en-US" dirty="0"/>
              <a:t> peoples.</a:t>
            </a:r>
            <a:endParaRPr lang="es-ES_tradnl" dirty="0"/>
          </a:p>
          <a:p>
            <a:r>
              <a:rPr lang="en-US" dirty="0"/>
              <a:t>• Construction of a communal </a:t>
            </a:r>
            <a:r>
              <a:rPr lang="en-US" dirty="0" err="1"/>
              <a:t>Maloka</a:t>
            </a:r>
            <a:r>
              <a:rPr lang="en-US" dirty="0"/>
              <a:t> for holding sacred ceremonies .</a:t>
            </a:r>
            <a:endParaRPr lang="es-ES_tradnl" dirty="0"/>
          </a:p>
          <a:p>
            <a:endParaRPr lang="es-ES" dirty="0"/>
          </a:p>
        </p:txBody>
      </p:sp>
    </p:spTree>
    <p:extLst>
      <p:ext uri="{BB962C8B-B14F-4D97-AF65-F5344CB8AC3E}">
        <p14:creationId xmlns:p14="http://schemas.microsoft.com/office/powerpoint/2010/main" val="2440478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descr="_MG_6721 copy.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92176" y="2622799"/>
            <a:ext cx="3563938" cy="2375111"/>
          </a:xfrm>
          <a:prstGeom prst="rect">
            <a:avLst/>
          </a:prstGeom>
        </p:spPr>
      </p:pic>
      <p:pic>
        <p:nvPicPr>
          <p:cNvPr id="6" name="Imagen 5" descr="_MG_5878 copy.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92175" y="3925455"/>
            <a:ext cx="3600381" cy="2401454"/>
          </a:xfrm>
          <a:prstGeom prst="rect">
            <a:avLst/>
          </a:prstGeom>
        </p:spPr>
      </p:pic>
      <p:pic>
        <p:nvPicPr>
          <p:cNvPr id="5" name="Marcador de contenido 4" descr="_MG_5819 copy.JPG"/>
          <p:cNvPicPr>
            <a:picLocks noGrp="1" noChangeAspect="1"/>
          </p:cNvPicPr>
          <p:nvPr>
            <p:ph idx="1"/>
          </p:nvPr>
        </p:nvPicPr>
        <p:blipFill rotWithShape="1">
          <a:blip r:embed="rId4" cstate="email">
            <a:extLst>
              <a:ext uri="{28A0092B-C50C-407E-A947-70E740481C1C}">
                <a14:useLocalDpi xmlns:a14="http://schemas.microsoft.com/office/drawing/2010/main" val="0"/>
              </a:ext>
            </a:extLst>
          </a:blip>
          <a:srcRect t="-70417" b="-140104"/>
          <a:stretch/>
        </p:blipFill>
        <p:spPr>
          <a:xfrm>
            <a:off x="892175" y="-1067994"/>
            <a:ext cx="3563938" cy="7381586"/>
          </a:xfrm>
        </p:spPr>
      </p:pic>
      <p:sp>
        <p:nvSpPr>
          <p:cNvPr id="3" name="Título 2"/>
          <p:cNvSpPr>
            <a:spLocks noGrp="1"/>
          </p:cNvSpPr>
          <p:nvPr>
            <p:ph type="title"/>
          </p:nvPr>
        </p:nvSpPr>
        <p:spPr>
          <a:xfrm>
            <a:off x="4739833" y="715818"/>
            <a:ext cx="3304572" cy="935182"/>
          </a:xfrm>
        </p:spPr>
        <p:txBody>
          <a:bodyPr>
            <a:normAutofit fontScale="90000"/>
          </a:bodyPr>
          <a:lstStyle/>
          <a:p>
            <a:r>
              <a:rPr lang="en-US" sz="2200" dirty="0"/>
              <a:t>Culture and Tradition</a:t>
            </a:r>
            <a:br>
              <a:rPr lang="es-ES_tradnl" dirty="0"/>
            </a:br>
            <a:endParaRPr lang="es-ES" dirty="0"/>
          </a:p>
        </p:txBody>
      </p:sp>
      <p:sp>
        <p:nvSpPr>
          <p:cNvPr id="4" name="Marcador de texto 3"/>
          <p:cNvSpPr>
            <a:spLocks noGrp="1"/>
          </p:cNvSpPr>
          <p:nvPr>
            <p:ph type="body" sz="half" idx="2"/>
          </p:nvPr>
        </p:nvSpPr>
        <p:spPr>
          <a:xfrm>
            <a:off x="4736592" y="1431637"/>
            <a:ext cx="3298784" cy="4223262"/>
          </a:xfrm>
        </p:spPr>
        <p:txBody>
          <a:bodyPr/>
          <a:lstStyle/>
          <a:p>
            <a:pPr marL="285750" indent="-285750">
              <a:buFont typeface="Arial"/>
              <a:buChar char="•"/>
            </a:pPr>
            <a:r>
              <a:rPr lang="en-US" dirty="0"/>
              <a:t>Teach </a:t>
            </a:r>
            <a:r>
              <a:rPr lang="en-US" dirty="0" err="1"/>
              <a:t>Siona</a:t>
            </a:r>
            <a:r>
              <a:rPr lang="en-US" dirty="0"/>
              <a:t> and </a:t>
            </a:r>
            <a:r>
              <a:rPr lang="en-US" dirty="0" err="1"/>
              <a:t>Kechwa</a:t>
            </a:r>
            <a:r>
              <a:rPr lang="en-US" dirty="0"/>
              <a:t>  languages.</a:t>
            </a:r>
            <a:endParaRPr lang="es-ES_tradnl" dirty="0"/>
          </a:p>
          <a:p>
            <a:pPr marL="285750" indent="-285750">
              <a:buFont typeface="Arial"/>
              <a:buChar char="•"/>
            </a:pPr>
            <a:r>
              <a:rPr lang="en-US" dirty="0"/>
              <a:t>Promote artistic expression and manufacture of handicrafts for financial support and commerce.</a:t>
            </a:r>
            <a:endParaRPr lang="es-ES_tradnl" dirty="0"/>
          </a:p>
          <a:p>
            <a:pPr marL="285750" indent="-285750">
              <a:buFont typeface="Arial"/>
              <a:buChar char="•"/>
            </a:pPr>
            <a:r>
              <a:rPr lang="en-US" dirty="0"/>
              <a:t>Promote indigenous music and dance.</a:t>
            </a:r>
            <a:endParaRPr lang="es-ES_tradnl" dirty="0"/>
          </a:p>
          <a:p>
            <a:pPr marL="285750" indent="-285750">
              <a:buFont typeface="Arial"/>
              <a:buChar char="•"/>
            </a:pPr>
            <a:endParaRPr lang="es-ES" dirty="0"/>
          </a:p>
        </p:txBody>
      </p:sp>
      <p:pic>
        <p:nvPicPr>
          <p:cNvPr id="8" name="Imagen 7" descr="jd.jpg"/>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rot="5400000">
            <a:off x="1490328" y="3327301"/>
            <a:ext cx="2388137" cy="3584445"/>
          </a:xfrm>
          <a:prstGeom prst="rect">
            <a:avLst/>
          </a:prstGeom>
        </p:spPr>
      </p:pic>
    </p:spTree>
    <p:extLst>
      <p:ext uri="{BB962C8B-B14F-4D97-AF65-F5344CB8AC3E}">
        <p14:creationId xmlns:p14="http://schemas.microsoft.com/office/powerpoint/2010/main" val="18043244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262</TotalTime>
  <Words>1332</Words>
  <Application>Microsoft Office PowerPoint</Application>
  <PresentationFormat>On-screen Show (4:3)</PresentationFormat>
  <Paragraphs>55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2</vt:lpstr>
      <vt:lpstr>Austin</vt:lpstr>
      <vt:lpstr>Siona /Kechwa Community  San José de Wisuya </vt:lpstr>
      <vt:lpstr>PowerPoint Presentation</vt:lpstr>
      <vt:lpstr>About the Community</vt:lpstr>
      <vt:lpstr>History</vt:lpstr>
      <vt:lpstr>About Siona</vt:lpstr>
      <vt:lpstr>About Kechwa</vt:lpstr>
      <vt:lpstr>Life Plan and Future Proyects</vt:lpstr>
      <vt:lpstr>Indigenous Traditional Medicine</vt:lpstr>
      <vt:lpstr>Culture and Tradition </vt:lpstr>
      <vt:lpstr>Basic Social Infrastructure </vt:lpstr>
      <vt:lpstr>   Environment and Ecology</vt:lpstr>
      <vt:lpstr>Training and Talent / Indigenous Community Safety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Siona /Kechwa Community  San José de Wisuya</dc:title>
  <dc:creator>Agustina Lallana</dc:creator>
  <cp:lastModifiedBy>No Name</cp:lastModifiedBy>
  <cp:revision>10</cp:revision>
  <dcterms:created xsi:type="dcterms:W3CDTF">2015-02-07T23:44:35Z</dcterms:created>
  <dcterms:modified xsi:type="dcterms:W3CDTF">2018-12-22T02:20:20Z</dcterms:modified>
</cp:coreProperties>
</file>